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3" r:id="rId6"/>
    <p:sldId id="256" r:id="rId7"/>
    <p:sldId id="264" r:id="rId8"/>
    <p:sldId id="265" r:id="rId9"/>
    <p:sldId id="266" r:id="rId10"/>
    <p:sldId id="269" r:id="rId11"/>
    <p:sldId id="270" r:id="rId12"/>
    <p:sldId id="267" r:id="rId13"/>
    <p:sldId id="268" r:id="rId14"/>
    <p:sldId id="261" r:id="rId15"/>
    <p:sldId id="262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F893F0-B42F-42D8-8CDB-C17C1E6BACDE}">
  <a:tblStyle styleId="{62F893F0-B42F-42D8-8CDB-C17C1E6B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EE16C77-ADC8-CAD2-CBEC-3E84837B5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73E38073-9623-3753-9C94-E1BC6CD3C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288724C3-287E-1CD7-84F2-6F18126CB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36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473BEC-3AA6-7E34-6388-F562AEB6A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64326C79-887D-750F-23EF-CFA6645DA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9466C76F-2F10-76F3-8F75-4ACD97F40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04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2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35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660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3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8A5198-C3E9-7EEE-67C4-7880B524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3ED485AE-4BD5-F50C-19AA-1B07D7913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9F242BDE-F781-CDAC-B96C-AFB559ACA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1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51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50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9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9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2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0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15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C8034BE-230D-EC4B-0969-1D332B0F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05704D5E-E776-FC0B-2B09-F75A73CB2F95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매출내역 반제처리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ZBRFI0060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ZBRFI0060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8584386B-A13E-1757-0ED0-B4984E94A45A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6CB96BB5-960B-3F88-22E3-98B19633CFC0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7520B9CC-EF0A-A5CA-F301-83EC1CA6A5CD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99620-1305-582D-C696-872F99AE3579}"/>
              </a:ext>
            </a:extLst>
          </p:cNvPr>
          <p:cNvSpPr txBox="1"/>
          <p:nvPr/>
        </p:nvSpPr>
        <p:spPr>
          <a:xfrm>
            <a:off x="49619" y="1777475"/>
            <a:ext cx="4407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매출내역 반제처리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조건에 따라 고객사별 미결 금액 데이터가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고객사별 미결 금액 행 더블 </a:t>
            </a:r>
            <a:r>
              <a:rPr lang="ko-KR" altLang="en-US" sz="1000" dirty="0" err="1"/>
              <a:t>클릭시</a:t>
            </a:r>
            <a:r>
              <a:rPr lang="en-US" altLang="ko-KR" sz="1000" dirty="0"/>
              <a:t>, </a:t>
            </a:r>
            <a:r>
              <a:rPr lang="ko-KR" altLang="en-US" sz="1000" dirty="0"/>
              <a:t>해당 고객사에 대한 정보 조회</a:t>
            </a:r>
            <a:br>
              <a:rPr lang="en-US" altLang="ko-KR" sz="1000" dirty="0"/>
            </a:br>
            <a:r>
              <a:rPr lang="ko-KR" altLang="en-US" sz="1000" dirty="0"/>
              <a:t>및 미결 전표들이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미결전표 선택 후 반제처리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확인 팝업이 출력된다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팝업에서 </a:t>
            </a:r>
            <a:r>
              <a:rPr lang="en-US" altLang="ko-KR" sz="1000" dirty="0"/>
              <a:t>‘YES’ </a:t>
            </a:r>
            <a:r>
              <a:rPr lang="ko-KR" altLang="en-US" sz="1000" dirty="0"/>
              <a:t>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테이블에 데이터가 반영된다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헤더 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아이템 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BCFAB-F066-DCB6-B30C-DD4BA7C7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00" y="4075495"/>
            <a:ext cx="4687200" cy="962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583735-1886-69F1-CE3C-46571770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950" y="1399085"/>
            <a:ext cx="4694999" cy="24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2648004274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계정과목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SAPMZBFI0010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ZBFI0010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작성일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2024. 11 .20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56675" y="1605200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E247F7-BDE9-FFBF-E833-25E96E4F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86"/>
          <a:stretch/>
        </p:blipFill>
        <p:spPr>
          <a:xfrm>
            <a:off x="4481408" y="3368593"/>
            <a:ext cx="2704621" cy="1774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C5397-E673-B2D6-A07A-95024B192BDC}"/>
              </a:ext>
            </a:extLst>
          </p:cNvPr>
          <p:cNvSpPr txBox="1"/>
          <p:nvPr/>
        </p:nvSpPr>
        <p:spPr>
          <a:xfrm>
            <a:off x="74352" y="1512265"/>
            <a:ext cx="426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계정과목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MASTER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r>
              <a:rPr lang="ko-KR" altLang="en-US" sz="1000" dirty="0"/>
              <a:t>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조건을 입력하고 등록 버튼을 누르면 그에 해당하는 값을 계정과목 </a:t>
            </a:r>
            <a:r>
              <a:rPr lang="en-US" altLang="ko-KR" sz="1000" dirty="0"/>
              <a:t>MASTER ALV</a:t>
            </a:r>
            <a:r>
              <a:rPr lang="ko-KR" altLang="en-US" sz="1000" dirty="0"/>
              <a:t>에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생성 버튼 클릭 시 팝업을 띄우고 정보를 입력</a:t>
            </a:r>
            <a:r>
              <a:rPr lang="en-US" altLang="ko-KR" sz="1000" dirty="0"/>
              <a:t>,</a:t>
            </a:r>
            <a:r>
              <a:rPr lang="ko-KR" altLang="en-US" sz="1000" dirty="0"/>
              <a:t> 그리고 체크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생성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하나의 </a:t>
            </a:r>
            <a:r>
              <a:rPr lang="en-US" altLang="ko-KR" sz="1000" dirty="0"/>
              <a:t>ROW</a:t>
            </a:r>
            <a:r>
              <a:rPr lang="ko-KR" altLang="en-US" sz="1000" dirty="0"/>
              <a:t>를 선택하고 수정 버튼 클릭 시 팝업을 띄우고 정보를 수정</a:t>
            </a:r>
            <a:r>
              <a:rPr lang="en-US" altLang="ko-KR" sz="1000" dirty="0"/>
              <a:t>,</a:t>
            </a:r>
            <a:r>
              <a:rPr lang="ko-KR" altLang="en-US" sz="1000" dirty="0"/>
              <a:t> 그리고 체크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수정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계정 과목 </a:t>
            </a:r>
            <a:r>
              <a:rPr lang="en-US" altLang="ko-KR" sz="1000" dirty="0"/>
              <a:t>MASTER ALV</a:t>
            </a:r>
            <a:r>
              <a:rPr lang="ko-KR" altLang="en-US" sz="1000" dirty="0"/>
              <a:t>에서 하나의 </a:t>
            </a:r>
            <a:r>
              <a:rPr lang="en-US" altLang="ko-KR" sz="1000" dirty="0"/>
              <a:t>ROW</a:t>
            </a:r>
            <a:r>
              <a:rPr lang="ko-KR" altLang="en-US" sz="1000" dirty="0"/>
              <a:t>를 선택하고 삭제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삭제 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계정 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10377-D7FE-8ACE-3869-C26FAAB2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25" y="1605200"/>
            <a:ext cx="3046000" cy="1713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1E9964D-F991-9AEE-C5D7-BF45B53D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3653B3F7-C21E-898D-3D94-0C822EAB9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2967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전표 조회 및 </a:t>
                      </a: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역분개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ZBRFI0030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ZBRFI0030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작성일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2024. 11 .30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14AE5B01-F755-A68D-39B6-B7538B9A6654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847FC730-4CFC-B25C-E5D7-1B5B67B41323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33F8ED7A-3A58-5804-A037-599E981DBA0A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78B6A-53BD-4A91-215E-202C298762F8}"/>
              </a:ext>
            </a:extLst>
          </p:cNvPr>
          <p:cNvSpPr txBox="1"/>
          <p:nvPr/>
        </p:nvSpPr>
        <p:spPr>
          <a:xfrm>
            <a:off x="74352" y="1512265"/>
            <a:ext cx="4268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전표 조회 및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역분개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검색 조건을 입력하고 조회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전표 조회에 핫 </a:t>
            </a:r>
            <a:r>
              <a:rPr lang="ko-KR" altLang="en-US" sz="1000" dirty="0" err="1"/>
              <a:t>스팟</a:t>
            </a:r>
            <a:r>
              <a:rPr lang="ko-KR" altLang="en-US" sz="1000" dirty="0"/>
              <a:t> 클릭으로 전표번호 선택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핫 </a:t>
            </a:r>
            <a:r>
              <a:rPr lang="ko-KR" altLang="en-US" sz="1000" dirty="0" err="1"/>
              <a:t>스팟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역분개</a:t>
            </a:r>
            <a:r>
              <a:rPr lang="ko-KR" altLang="en-US" sz="1000" dirty="0"/>
              <a:t> 버튼 표시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 err="1"/>
              <a:t>역분개</a:t>
            </a:r>
            <a:r>
              <a:rPr lang="ko-KR" altLang="en-US" sz="1000" dirty="0"/>
              <a:t> 버튼 클릭 후 팝업 띄우고 </a:t>
            </a:r>
            <a:r>
              <a:rPr lang="ko-KR" altLang="en-US" sz="1000" dirty="0" err="1"/>
              <a:t>역분개</a:t>
            </a:r>
            <a:r>
              <a:rPr lang="ko-KR" altLang="en-US" sz="1000" dirty="0"/>
              <a:t> 사유 입력 그리고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팝업으로 최종 확인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(ZTBFI0031)</a:t>
            </a:r>
          </a:p>
          <a:p>
            <a:endParaRPr lang="en-US" altLang="ko-KR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970215-6BAA-4FCD-2B43-E749C3DE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" t="3244" r="1121" b="15782"/>
          <a:stretch/>
        </p:blipFill>
        <p:spPr>
          <a:xfrm>
            <a:off x="4456675" y="1567244"/>
            <a:ext cx="4658636" cy="21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9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1217730129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월별 이익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이익률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월별 이익 및 이익률 조회 프로그램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02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월별 이익 및 이익률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회계연도를 선택하여 해당 연도의 월별 이익 및 이익률을 조회한다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월별 </a:t>
            </a:r>
            <a:r>
              <a:rPr lang="ko-KR" altLang="en-US" sz="1000" dirty="0" err="1"/>
              <a:t>매출총이익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당기순이익</a:t>
            </a:r>
            <a:r>
              <a:rPr lang="en-US" altLang="ko-KR" sz="1000" dirty="0"/>
              <a:t>, </a:t>
            </a:r>
            <a:r>
              <a:rPr lang="ko-KR" altLang="en-US" sz="1000" dirty="0"/>
              <a:t>매출총이익률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순이익률이</a:t>
            </a:r>
            <a:r>
              <a:rPr lang="ko-KR" altLang="en-US" sz="1000" dirty="0"/>
              <a:t> 차트로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63" y="1564259"/>
            <a:ext cx="4631546" cy="32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037664642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BP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BP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 프로그램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비즈니스 파트너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en-US" altLang="ko-KR" sz="1000" dirty="0"/>
              <a:t>BP</a:t>
            </a:r>
            <a:r>
              <a:rPr lang="ko-KR" altLang="en-US" sz="1000" dirty="0"/>
              <a:t>타입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국가코드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조회조건에</a:t>
            </a:r>
            <a:r>
              <a:rPr lang="ko-KR" altLang="en-US" sz="1000" dirty="0"/>
              <a:t> 따른 비즈니스 파트너가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en-US" altLang="ko-KR" sz="1000" dirty="0"/>
              <a:t>BP 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(ZTBSD1050)</a:t>
            </a:r>
          </a:p>
          <a:p>
            <a:r>
              <a:rPr lang="en-US" altLang="ko-KR" sz="1000" dirty="0"/>
              <a:t>BP 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(ZTBSD1051)</a:t>
            </a:r>
            <a:endParaRPr lang="en-US" altLang="ko-KR" sz="1000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524000"/>
            <a:ext cx="466052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2752400089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매입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</a:t>
                      </a:r>
                      <a:r>
                        <a:rPr lang="ko-KR" altLang="en-US" sz="1000" baseline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내역</a:t>
                      </a:r>
                      <a:r>
                        <a:rPr lang="ko-KR" alt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매입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</a:t>
                      </a:r>
                      <a:r>
                        <a:rPr lang="ko-KR" alt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내역 조회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매입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매출내역</a:t>
            </a:r>
            <a:r>
              <a:rPr lang="ko-KR" altLang="en-US" sz="1000" dirty="0"/>
              <a:t>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모든 매입</a:t>
            </a:r>
            <a:r>
              <a:rPr lang="en-US" altLang="ko-KR" sz="1000" dirty="0"/>
              <a:t>/</a:t>
            </a:r>
            <a:r>
              <a:rPr lang="ko-KR" altLang="en-US" sz="1000" dirty="0" err="1"/>
              <a:t>매출내역</a:t>
            </a:r>
            <a:r>
              <a:rPr lang="ko-KR" altLang="en-US" sz="1000" dirty="0"/>
              <a:t> 전표를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하나의 행을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상세 다이어로그를 띄울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75" y="1735162"/>
            <a:ext cx="4666306" cy="23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761951951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자산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부채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자본 </a:t>
                      </a: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계정별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잔액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자산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부채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자본 </a:t>
                      </a: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계정별</a:t>
                      </a: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잔액 조회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01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자산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부채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자본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계정별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잔액 조회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회계연도별</a:t>
            </a:r>
            <a:r>
              <a:rPr lang="ko-KR" altLang="en-US" sz="1000" dirty="0"/>
              <a:t> 자산</a:t>
            </a:r>
            <a:r>
              <a:rPr lang="en-US" altLang="ko-KR" sz="1000" dirty="0"/>
              <a:t>/</a:t>
            </a:r>
            <a:r>
              <a:rPr lang="ko-KR" altLang="en-US" sz="1000" dirty="0"/>
              <a:t>부채</a:t>
            </a:r>
            <a:r>
              <a:rPr lang="en-US" altLang="ko-KR" sz="1000" dirty="0"/>
              <a:t>/</a:t>
            </a:r>
            <a:r>
              <a:rPr lang="ko-KR" altLang="en-US" sz="1000" dirty="0"/>
              <a:t>자본 </a:t>
            </a:r>
            <a:r>
              <a:rPr lang="ko-KR" altLang="en-US" sz="1000" dirty="0" err="1"/>
              <a:t>계정별</a:t>
            </a:r>
            <a:r>
              <a:rPr lang="ko-KR" altLang="en-US" sz="1000" dirty="0"/>
              <a:t> 잔액을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47" y="2032750"/>
            <a:ext cx="4642253" cy="17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8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86172FD-755A-DEB4-EE39-6EBD61BDB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C10F6AFC-3104-280C-F4C9-AE98D134B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94143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총계정원장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총계정원장 조회 프로그램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2024. 12 .02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815E4304-B72F-EA42-3AC7-A38BAAF8C63F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C9D832EC-38FA-EFB4-0C9B-BA2365CC59E0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50D2F87C-4783-58B7-566C-DD4C2AF9C4F5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83061-5E3E-E07C-ECEA-71C6D2E093C4}"/>
              </a:ext>
            </a:extLst>
          </p:cNvPr>
          <p:cNvSpPr txBox="1"/>
          <p:nvPr/>
        </p:nvSpPr>
        <p:spPr>
          <a:xfrm>
            <a:off x="74352" y="1512265"/>
            <a:ext cx="4268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총계정원장 조회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총계정원장 정보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년도와 계정과목명을 통해 정보 필터링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계정 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  <a:p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8FEEB-E1D7-7B5A-9542-5214A496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06" b="23439"/>
          <a:stretch/>
        </p:blipFill>
        <p:spPr>
          <a:xfrm>
            <a:off x="4448875" y="1512265"/>
            <a:ext cx="4705770" cy="13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7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898347236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실시간 환율 배치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ZBBFI0060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ZBBFI0060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2024. 10. 29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실시간 환율 반영 배치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실행시</a:t>
            </a:r>
            <a:r>
              <a:rPr lang="ko-KR" altLang="en-US" sz="1000" dirty="0"/>
              <a:t> 시스템 날짜를 기준으로 수출입은행 </a:t>
            </a:r>
            <a:r>
              <a:rPr lang="en-US" altLang="ko-KR" sz="1000" dirty="0" err="1"/>
              <a:t>OpenAPI</a:t>
            </a:r>
            <a:r>
              <a:rPr lang="ko-KR" altLang="en-US" sz="1000" dirty="0"/>
              <a:t>를 호출 할</a:t>
            </a:r>
            <a:r>
              <a:rPr lang="en-US" altLang="ko-KR" sz="1000" dirty="0"/>
              <a:t> </a:t>
            </a:r>
            <a:r>
              <a:rPr lang="ko-KR" altLang="en-US" sz="1000" dirty="0"/>
              <a:t>수 있다 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설정된 배치 잡이 실행되면 매일 오전 </a:t>
            </a:r>
            <a:r>
              <a:rPr lang="en-US" altLang="ko-KR" sz="1000" dirty="0"/>
              <a:t>11</a:t>
            </a:r>
            <a:r>
              <a:rPr lang="ko-KR" altLang="en-US" sz="1000" dirty="0"/>
              <a:t>시에 환율 데이터를 가져와 테이블에 생성 할 수 있다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환율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(ZTBFI0050)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15" y="1777475"/>
            <a:ext cx="4539119" cy="21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984923304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환율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ZBRFI0020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2024. 10. 29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고시일자</a:t>
            </a:r>
            <a:r>
              <a:rPr lang="en-US" altLang="ko-KR" sz="1000" dirty="0"/>
              <a:t> </a:t>
            </a:r>
            <a:r>
              <a:rPr lang="ko-KR" altLang="en-US" sz="1000" dirty="0"/>
              <a:t>환율</a:t>
            </a:r>
            <a:r>
              <a:rPr lang="en-US" altLang="ko-KR" sz="1000" dirty="0"/>
              <a:t>/</a:t>
            </a:r>
            <a:r>
              <a:rPr lang="ko-KR" altLang="en-US" sz="1000" dirty="0"/>
              <a:t>평균 환율 차익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차손</a:t>
            </a:r>
            <a:r>
              <a:rPr lang="ko-KR" altLang="en-US" sz="1000" dirty="0"/>
              <a:t> 조회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조건을 기준으로 환율 데이터를 조회할 수 있다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en-US" altLang="ko-KR" sz="1000" dirty="0"/>
              <a:t>ALV</a:t>
            </a:r>
            <a:r>
              <a:rPr lang="ko-KR" altLang="en-US" sz="1000" dirty="0"/>
              <a:t>에서 누적된 </a:t>
            </a:r>
            <a:r>
              <a:rPr lang="ko-KR" altLang="en-US" sz="1000" dirty="0" err="1"/>
              <a:t>고시일자</a:t>
            </a:r>
            <a:r>
              <a:rPr lang="ko-KR" altLang="en-US" sz="1000" dirty="0"/>
              <a:t> 환율의 평균 환율을 구할 수 있다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고시일자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외화금액을</a:t>
            </a:r>
            <a:r>
              <a:rPr lang="ko-KR" altLang="en-US" sz="1000" dirty="0"/>
              <a:t> 입력하고 평균 환율과 </a:t>
            </a:r>
            <a:r>
              <a:rPr lang="ko-KR" altLang="en-US" sz="1000" dirty="0" err="1"/>
              <a:t>고시일자</a:t>
            </a:r>
            <a:r>
              <a:rPr lang="ko-KR" altLang="en-US" sz="1000" dirty="0"/>
              <a:t> 환율</a:t>
            </a:r>
            <a:r>
              <a:rPr lang="en-US" altLang="ko-KR" sz="1000" dirty="0"/>
              <a:t> </a:t>
            </a:r>
            <a:r>
              <a:rPr lang="ko-KR" altLang="en-US" sz="1000" dirty="0"/>
              <a:t>기준으로 차익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차손</a:t>
            </a:r>
            <a:r>
              <a:rPr lang="ko-KR" altLang="en-US" sz="1000" dirty="0"/>
              <a:t> 금액을 구할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환율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(ZTBFI0050)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74" y="1330309"/>
            <a:ext cx="4702925" cy="22312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48" y="2032750"/>
            <a:ext cx="4719854" cy="2220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74" y="2934499"/>
            <a:ext cx="4711327" cy="22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5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2330770446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매입내역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반제처리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ZBRFI0010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2024. 10. 29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매입내역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반제처리</a:t>
            </a:r>
            <a:r>
              <a:rPr lang="ko-KR" altLang="en-US" sz="1000" dirty="0"/>
              <a:t>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고객사</a:t>
            </a:r>
            <a:r>
              <a:rPr lang="ko-KR" altLang="en-US" sz="1000" dirty="0"/>
              <a:t> 코드</a:t>
            </a:r>
            <a:r>
              <a:rPr lang="en-US" altLang="ko-KR" sz="1000" dirty="0"/>
              <a:t>/</a:t>
            </a:r>
            <a:r>
              <a:rPr lang="ko-KR" altLang="en-US" sz="1000" dirty="0"/>
              <a:t>전기일 검색 조건으로 미결된 매입 전표를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거래처별 회사미결전표를 확인할 수 있다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회사를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회사 상세정보를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거래처별 회사미결전표를 선택 후 반제 버튼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반제될</a:t>
            </a:r>
            <a:r>
              <a:rPr lang="ko-KR" altLang="en-US" sz="1000" dirty="0"/>
              <a:t> 거래처의 상세 정보를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확인 버튼 누를 경우 전표가 </a:t>
            </a:r>
            <a:r>
              <a:rPr lang="ko-KR" altLang="en-US" sz="1000" dirty="0" err="1"/>
              <a:t>반제되고</a:t>
            </a:r>
            <a:r>
              <a:rPr lang="ko-KR" altLang="en-US" sz="1000" dirty="0"/>
              <a:t> 전표</a:t>
            </a:r>
            <a:r>
              <a:rPr lang="en-US" altLang="ko-KR" sz="1000" dirty="0"/>
              <a:t>Item</a:t>
            </a:r>
            <a:r>
              <a:rPr lang="ko-KR" altLang="en-US" sz="1000" dirty="0"/>
              <a:t>에 </a:t>
            </a:r>
            <a:r>
              <a:rPr lang="ko-KR" altLang="en-US" sz="1000" dirty="0" err="1"/>
              <a:t>반제일과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반제전표가</a:t>
            </a:r>
            <a:r>
              <a:rPr lang="ko-KR" altLang="en-US" sz="1000" dirty="0"/>
              <a:t> 데이터가 업데이트 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90" y="1340975"/>
            <a:ext cx="4705085" cy="2208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4" y="1823593"/>
            <a:ext cx="4720336" cy="22133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75" y="2917876"/>
            <a:ext cx="4720336" cy="22256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5"/>
          <a:stretch/>
        </p:blipFill>
        <p:spPr>
          <a:xfrm>
            <a:off x="7091275" y="2618520"/>
            <a:ext cx="2045637" cy="13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4048205129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전표유형</a:t>
                      </a:r>
                      <a:r>
                        <a:rPr lang="ko-KR" alt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SAPMZBFI0020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ZBFI0020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2024. 10. 27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전표유형</a:t>
            </a:r>
            <a:r>
              <a:rPr lang="ko-KR" altLang="en-US" sz="1000" dirty="0"/>
              <a:t> </a:t>
            </a:r>
            <a:r>
              <a:rPr lang="en-US" altLang="ko-KR" sz="1000" dirty="0"/>
              <a:t>MASTER </a:t>
            </a:r>
            <a:r>
              <a:rPr lang="ko-KR" altLang="en-US" sz="1000" dirty="0"/>
              <a:t>관리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따라 </a:t>
            </a:r>
            <a:r>
              <a:rPr lang="ko-KR" altLang="en-US" sz="1000" dirty="0" err="1"/>
              <a:t>전표유형을</a:t>
            </a:r>
            <a:r>
              <a:rPr lang="ko-KR" altLang="en-US" sz="1000" dirty="0"/>
              <a:t>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 버튼을 누를 경우 신규 </a:t>
            </a:r>
            <a:r>
              <a:rPr lang="ko-KR" altLang="en-US" sz="1000" dirty="0" err="1"/>
              <a:t>전표유형를</a:t>
            </a:r>
            <a:r>
              <a:rPr lang="ko-KR" altLang="en-US" sz="1000" dirty="0"/>
              <a:t> 생성할 수 있다</a:t>
            </a:r>
            <a:r>
              <a:rPr lang="en-US" altLang="ko-KR" sz="1000" dirty="0"/>
              <a:t>.</a:t>
            </a:r>
          </a:p>
          <a:p>
            <a:pPr marL="342900" indent="-342900">
              <a:buFont typeface="Arial"/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수정 버튼을 누를 경우 해당 </a:t>
            </a:r>
            <a:r>
              <a:rPr lang="ko-KR" altLang="en-US" sz="1000" dirty="0" err="1"/>
              <a:t>전표유형의</a:t>
            </a:r>
            <a:r>
              <a:rPr lang="ko-KR" altLang="en-US" sz="1000" dirty="0"/>
              <a:t> 전표유형명을 수정할 수 있다</a:t>
            </a:r>
            <a:r>
              <a:rPr lang="en-US" altLang="ko-KR" sz="1000" dirty="0"/>
              <a:t>.</a:t>
            </a:r>
          </a:p>
          <a:p>
            <a:pPr marL="342900" indent="-342900">
              <a:buFont typeface="Arial"/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삭제 버튼을 누를 경우 해당 </a:t>
            </a:r>
            <a:r>
              <a:rPr lang="ko-KR" altLang="en-US" sz="1000" dirty="0" err="1"/>
              <a:t>전표유형의</a:t>
            </a:r>
            <a:r>
              <a:rPr lang="ko-KR" altLang="en-US" sz="1000" dirty="0"/>
              <a:t> 삭제플래그가 변경된다</a:t>
            </a:r>
            <a:r>
              <a:rPr lang="en-US" altLang="ko-KR" sz="1000" dirty="0"/>
              <a:t>.</a:t>
            </a:r>
          </a:p>
          <a:p>
            <a:pPr marL="342900" indent="-342900">
              <a:buFont typeface="Arial"/>
              <a:buAutoNum type="arabicPeriod"/>
            </a:pPr>
            <a:r>
              <a:rPr lang="ko-KR" altLang="en-US" sz="1000" dirty="0"/>
              <a:t>최초 </a:t>
            </a:r>
            <a:r>
              <a:rPr lang="ko-KR" altLang="en-US" sz="1000" dirty="0" err="1"/>
              <a:t>생성자</a:t>
            </a:r>
            <a:r>
              <a:rPr lang="en-US" altLang="ko-KR" sz="1000" dirty="0"/>
              <a:t>, </a:t>
            </a:r>
            <a:r>
              <a:rPr lang="ko-KR" altLang="en-US" sz="1000" dirty="0"/>
              <a:t>최종 </a:t>
            </a:r>
            <a:r>
              <a:rPr lang="ko-KR" altLang="en-US" sz="1000" dirty="0" err="1"/>
              <a:t>수정자를</a:t>
            </a:r>
            <a:r>
              <a:rPr lang="ko-KR" altLang="en-US" sz="1000" dirty="0"/>
              <a:t> 클릭하면 해당 사원의 정보를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Font typeface="Arial"/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전표유형</a:t>
            </a:r>
            <a:r>
              <a:rPr lang="ko-KR" altLang="en-US" sz="1000" dirty="0"/>
              <a:t>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(ZTBFI0020)</a:t>
            </a:r>
          </a:p>
          <a:p>
            <a:r>
              <a:rPr lang="ko-KR" altLang="en-US" sz="1000" dirty="0"/>
              <a:t>부서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(ZTBSD1020)</a:t>
            </a:r>
          </a:p>
          <a:p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436871"/>
            <a:ext cx="4418551" cy="3610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676579"/>
            <a:ext cx="1689314" cy="7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84" y="3695612"/>
            <a:ext cx="1795185" cy="918918"/>
          </a:xfrm>
          <a:prstGeom prst="rect">
            <a:avLst/>
          </a:prstGeom>
        </p:spPr>
      </p:pic>
      <p:sp>
        <p:nvSpPr>
          <p:cNvPr id="18" name="Rectangle 19">
            <a:extLst>
              <a:ext uri="{FF2B5EF4-FFF2-40B4-BE49-F238E27FC236}">
                <a16:creationId xmlns:a16="http://schemas.microsoft.com/office/drawing/2014/main" id="{8284130A-81CC-1663-9EFA-D8A2B8A9CD0E}"/>
              </a:ext>
            </a:extLst>
          </p:cNvPr>
          <p:cNvSpPr/>
          <p:nvPr/>
        </p:nvSpPr>
        <p:spPr bwMode="gray">
          <a:xfrm>
            <a:off x="7429500" y="1664075"/>
            <a:ext cx="1137920" cy="17087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8284130A-81CC-1663-9EFA-D8A2B8A9CD0E}"/>
              </a:ext>
            </a:extLst>
          </p:cNvPr>
          <p:cNvSpPr/>
          <p:nvPr/>
        </p:nvSpPr>
        <p:spPr bwMode="gray">
          <a:xfrm>
            <a:off x="6967220" y="2568089"/>
            <a:ext cx="1137920" cy="17087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84130A-81CC-1663-9EFA-D8A2B8A9CD0E}"/>
              </a:ext>
            </a:extLst>
          </p:cNvPr>
          <p:cNvSpPr/>
          <p:nvPr/>
        </p:nvSpPr>
        <p:spPr bwMode="gray">
          <a:xfrm>
            <a:off x="7185784" y="3695612"/>
            <a:ext cx="399926" cy="12708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02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4133892939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전표 생성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SAPMZBFI0030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ZBFI0030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2024. 11. 07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전표 생성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전표 기본정보와 전표 상세내역을 입력하고 내역을 추가한다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입력된 전표 내역이 전표 상세 리스트 </a:t>
            </a:r>
            <a:r>
              <a:rPr lang="en-US" altLang="ko-KR" sz="1000" dirty="0"/>
              <a:t>ALV</a:t>
            </a:r>
            <a:r>
              <a:rPr lang="ko-KR" altLang="en-US" sz="1000" dirty="0"/>
              <a:t>에 출력된다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거래통화가</a:t>
            </a:r>
            <a:r>
              <a:rPr lang="ko-KR" altLang="en-US" sz="1000" dirty="0"/>
              <a:t> 외화일 경우 증빙일 기준 환율로 계산하여 원화 금액이 반영된다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차변</a:t>
            </a:r>
            <a:r>
              <a:rPr lang="en-US" altLang="ko-KR" sz="1000" dirty="0"/>
              <a:t> </a:t>
            </a:r>
            <a:r>
              <a:rPr lang="ko-KR" altLang="en-US" sz="1000" dirty="0"/>
              <a:t>합계와</a:t>
            </a:r>
            <a:r>
              <a:rPr lang="en-US" altLang="ko-KR" sz="1000" dirty="0"/>
              <a:t> </a:t>
            </a:r>
            <a:r>
              <a:rPr lang="ko-KR" altLang="en-US" sz="1000" dirty="0"/>
              <a:t>대변 합계의 일치 여부를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차대변</a:t>
            </a:r>
            <a:r>
              <a:rPr lang="ko-KR" altLang="en-US" sz="1000" dirty="0"/>
              <a:t> 합계가 일치할 경우 전표 생성이 가능하다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전표 생성시 전표 </a:t>
            </a:r>
            <a:r>
              <a:rPr lang="en-US" altLang="ko-KR" sz="1000" dirty="0"/>
              <a:t>HEADER, </a:t>
            </a:r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테이블에 데이터가 반영된다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  <a:p>
            <a:r>
              <a:rPr lang="ko-KR" altLang="en-US" sz="1000" dirty="0"/>
              <a:t>환율 테이블 </a:t>
            </a:r>
            <a:r>
              <a:rPr lang="en-US" altLang="ko-KR" sz="1000" dirty="0"/>
              <a:t>(ZTBFI0050)</a:t>
            </a:r>
          </a:p>
          <a:p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</a:t>
            </a:r>
          </a:p>
          <a:p>
            <a:r>
              <a:rPr lang="en-US" altLang="ko-KR" sz="1000" dirty="0"/>
              <a:t>BP 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(ZTBSD1051)</a:t>
            </a:r>
          </a:p>
          <a:p>
            <a:endParaRPr lang="en-US" altLang="ko-KR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b="23377"/>
          <a:stretch/>
        </p:blipFill>
        <p:spPr>
          <a:xfrm>
            <a:off x="4456675" y="1397434"/>
            <a:ext cx="3905515" cy="3746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739166508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계정과목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</a:t>
                      </a:r>
                      <a:b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엑셀 업로드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ZBBFI0010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ZBBFI0010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3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2024. 10. 27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계정과목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MASTER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업로드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업로드 엑셀 양식을 다운로드 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 파일에 데이터 입력 후 파일 경로에서 해당 파일을 불러온다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 데이터가 </a:t>
            </a:r>
            <a:r>
              <a:rPr lang="en-US" altLang="ko-KR" sz="1000" dirty="0"/>
              <a:t>ALV</a:t>
            </a:r>
            <a:r>
              <a:rPr lang="ko-KR" altLang="en-US" sz="1000" dirty="0"/>
              <a:t>로 출력되고 총 개수가 표시된다</a:t>
            </a:r>
            <a:r>
              <a:rPr lang="en-US" altLang="ko-KR" sz="1000" dirty="0"/>
              <a:t>.</a:t>
            </a:r>
          </a:p>
          <a:p>
            <a:pPr marL="342900" indent="-342900">
              <a:buFont typeface="Arial"/>
              <a:buAutoNum type="arabicPeriod"/>
            </a:pPr>
            <a:r>
              <a:rPr lang="ko-KR" altLang="en-US" sz="1000" dirty="0"/>
              <a:t>저장 버튼 클릭 시 해당 데이터들이 테이블에 반영된다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(ZTBFI0011)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578263"/>
            <a:ext cx="4664452" cy="9239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75" y="2433591"/>
            <a:ext cx="2274639" cy="27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5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959519447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재무상태표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2024. 12. 01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재무상태표</a:t>
            </a:r>
            <a:r>
              <a:rPr lang="ko-KR" altLang="en-US" sz="1000" dirty="0"/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회계연도</a:t>
            </a:r>
            <a:r>
              <a:rPr lang="en-US" altLang="ko-KR" sz="1000" dirty="0"/>
              <a:t>, </a:t>
            </a:r>
            <a:r>
              <a:rPr lang="ko-KR" altLang="en-US" sz="1000" dirty="0"/>
              <a:t>기간</a:t>
            </a:r>
            <a:r>
              <a:rPr lang="en-US" altLang="ko-KR" sz="1000" dirty="0"/>
              <a:t>(</a:t>
            </a:r>
            <a:r>
              <a:rPr lang="ko-KR" altLang="en-US" sz="1000" dirty="0"/>
              <a:t>월</a:t>
            </a:r>
            <a:r>
              <a:rPr lang="en-US" altLang="ko-KR" sz="1000" dirty="0"/>
              <a:t>) </a:t>
            </a:r>
            <a:r>
              <a:rPr lang="ko-KR" altLang="en-US" sz="1000" dirty="0"/>
              <a:t>기준 재무상태표를 조회한다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 기간의 당기</a:t>
            </a:r>
            <a:r>
              <a:rPr lang="en-US" altLang="ko-KR" sz="1000" dirty="0"/>
              <a:t>, </a:t>
            </a:r>
            <a:r>
              <a:rPr lang="ko-KR" altLang="en-US" sz="1000" dirty="0"/>
              <a:t>전기 잔액과 전년대비 </a:t>
            </a:r>
            <a:r>
              <a:rPr lang="ko-KR" altLang="en-US" sz="1000" dirty="0" err="1"/>
              <a:t>증감율이</a:t>
            </a:r>
            <a:r>
              <a:rPr lang="ko-KR" altLang="en-US" sz="1000" dirty="0"/>
              <a:t> 출력된다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(ZTBFI0011)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27" y="1351500"/>
            <a:ext cx="4628290" cy="3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0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2617621584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손익계산서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ZBRFI0050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최현지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2024. 11. 30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손익계산서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회계연도</a:t>
            </a:r>
            <a:r>
              <a:rPr lang="en-US" altLang="ko-KR" sz="1000" dirty="0"/>
              <a:t>, </a:t>
            </a:r>
            <a:r>
              <a:rPr lang="ko-KR" altLang="en-US" sz="1000" dirty="0"/>
              <a:t>기간</a:t>
            </a:r>
            <a:r>
              <a:rPr lang="en-US" altLang="ko-KR" sz="1000" dirty="0"/>
              <a:t>(</a:t>
            </a:r>
            <a:r>
              <a:rPr lang="ko-KR" altLang="en-US" sz="1000" dirty="0"/>
              <a:t>월</a:t>
            </a:r>
            <a:r>
              <a:rPr lang="en-US" altLang="ko-KR" sz="1000" dirty="0"/>
              <a:t>) </a:t>
            </a:r>
            <a:r>
              <a:rPr lang="ko-KR" altLang="en-US" sz="1000" dirty="0"/>
              <a:t>기준 손익계산서를 조회한다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 기간의 당기</a:t>
            </a:r>
            <a:r>
              <a:rPr lang="en-US" altLang="ko-KR" sz="1000" dirty="0"/>
              <a:t>, </a:t>
            </a:r>
            <a:r>
              <a:rPr lang="ko-KR" altLang="en-US" sz="1000" dirty="0"/>
              <a:t>전기 </a:t>
            </a:r>
            <a:r>
              <a:rPr lang="ko-KR" altLang="en-US" sz="1000" dirty="0" err="1"/>
              <a:t>발생액과</a:t>
            </a:r>
            <a:r>
              <a:rPr lang="ko-KR" altLang="en-US" sz="1000" dirty="0"/>
              <a:t> 전년대비 </a:t>
            </a:r>
            <a:r>
              <a:rPr lang="ko-KR" altLang="en-US" sz="1000" dirty="0" err="1"/>
              <a:t>증감율이</a:t>
            </a:r>
            <a:r>
              <a:rPr lang="ko-KR" altLang="en-US" sz="1000" dirty="0"/>
              <a:t> 출력된다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(ZTBFI0010)</a:t>
            </a:r>
          </a:p>
          <a:p>
            <a:r>
              <a:rPr lang="ko-KR" altLang="en-US" sz="1000" dirty="0"/>
              <a:t>계정과목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(ZTBFI0011)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85" y="1357643"/>
            <a:ext cx="4603865" cy="37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420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1573</Words>
  <Application>Microsoft Office PowerPoint</Application>
  <PresentationFormat>화면 슬라이드 쇼(16:9)</PresentationFormat>
  <Paragraphs>575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 Unicode MS</vt:lpstr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Jung Hoon Ha</cp:lastModifiedBy>
  <cp:revision>24</cp:revision>
  <dcterms:modified xsi:type="dcterms:W3CDTF">2024-12-05T03:33:48Z</dcterms:modified>
</cp:coreProperties>
</file>